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483" r:id="rId2"/>
    <p:sldId id="494" r:id="rId3"/>
    <p:sldId id="495" r:id="rId4"/>
    <p:sldId id="496" r:id="rId5"/>
    <p:sldId id="497" r:id="rId6"/>
    <p:sldId id="498" r:id="rId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88D2"/>
    <a:srgbClr val="2A5883"/>
    <a:srgbClr val="0086CE"/>
    <a:srgbClr val="0D76BF"/>
    <a:srgbClr val="0E6FB1"/>
    <a:srgbClr val="053257"/>
    <a:srgbClr val="0E6FB3"/>
    <a:srgbClr val="0F3658"/>
    <a:srgbClr val="112573"/>
    <a:srgbClr val="26B0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89" autoAdjust="0"/>
    <p:restoredTop sz="94128" autoAdjust="0"/>
  </p:normalViewPr>
  <p:slideViewPr>
    <p:cSldViewPr snapToGrid="0" snapToObjects="1">
      <p:cViewPr>
        <p:scale>
          <a:sx n="100" d="100"/>
          <a:sy n="100" d="100"/>
        </p:scale>
        <p:origin x="-594" y="13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CA56C1-BB89-A449-BB26-4A3B1401A5BB}" type="datetimeFigureOut">
              <a:rPr lang="en-US" smtClean="0"/>
              <a:t>11/04/2019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DB9257-0B51-5D4D-956C-9C875F30A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974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DB9257-0B51-5D4D-956C-9C875F30AB6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341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reen Shot 2016-09-22 at 10.00.57 AM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254694" y="863600"/>
            <a:ext cx="3386668" cy="1237494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293769" y="2427816"/>
            <a:ext cx="3386669" cy="328798"/>
          </a:xfrm>
        </p:spPr>
        <p:txBody>
          <a:bodyPr>
            <a:normAutofit/>
          </a:bodyPr>
          <a:lstStyle>
            <a:lvl1pPr marL="0" indent="0" algn="l">
              <a:buNone/>
              <a:defRPr sz="12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39449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51800" y="4981576"/>
            <a:ext cx="1079500" cy="135732"/>
          </a:xfrm>
        </p:spPr>
        <p:txBody>
          <a:bodyPr/>
          <a:lstStyle/>
          <a:p>
            <a:fld id="{939266E1-D8CE-854C-8E50-98DE01ECE8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818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202" y="2283619"/>
            <a:ext cx="8050213" cy="1021557"/>
          </a:xfrm>
        </p:spPr>
        <p:txBody>
          <a:bodyPr anchor="t">
            <a:normAutofit/>
          </a:bodyPr>
          <a:lstStyle>
            <a:lvl1pPr algn="ctr">
              <a:defRPr sz="3200" b="0" cap="none">
                <a:solidFill>
                  <a:srgbClr val="0086CE"/>
                </a:solidFill>
                <a:latin typeface="+mj-lt"/>
                <a:cs typeface="Open Sans Semibold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266E1-D8CE-854C-8E50-98DE01ECE8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423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39100" y="4981576"/>
            <a:ext cx="1079500" cy="107157"/>
          </a:xfrm>
        </p:spPr>
        <p:txBody>
          <a:bodyPr/>
          <a:lstStyle/>
          <a:p>
            <a:fld id="{939266E1-D8CE-854C-8E50-98DE01ECE8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251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13700" y="4981576"/>
            <a:ext cx="1079500" cy="135732"/>
          </a:xfrm>
        </p:spPr>
        <p:txBody>
          <a:bodyPr/>
          <a:lstStyle/>
          <a:p>
            <a:fld id="{939266E1-D8CE-854C-8E50-98DE01ECE8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72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13700" y="4972050"/>
            <a:ext cx="1079500" cy="145256"/>
          </a:xfrm>
        </p:spPr>
        <p:txBody>
          <a:bodyPr/>
          <a:lstStyle/>
          <a:p>
            <a:fld id="{939266E1-D8CE-854C-8E50-98DE01ECE8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595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13700" y="4972050"/>
            <a:ext cx="1079500" cy="145256"/>
          </a:xfrm>
        </p:spPr>
        <p:txBody>
          <a:bodyPr/>
          <a:lstStyle/>
          <a:p>
            <a:fld id="{939266E1-D8CE-854C-8E50-98DE01ECE87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4198471" y="4721412"/>
            <a:ext cx="762000" cy="39589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315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356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61300" y="4843463"/>
            <a:ext cx="10795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266E1-D8CE-854C-8E50-98DE01ECE87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2492"/>
            <a:ext cx="8356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5" name="Picture 4" descr="Flywire Logo JPG HiRes.jpg"/>
          <p:cNvPicPr>
            <a:picLocks noChangeAspect="1"/>
          </p:cNvPicPr>
          <p:nvPr userDrawn="1"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28122" y="4843463"/>
            <a:ext cx="687753" cy="229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177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60" r:id="rId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rgbClr val="0086CE"/>
          </a:solidFill>
          <a:latin typeface="+mj-lt"/>
          <a:ea typeface="+mj-ea"/>
          <a:cs typeface="News Gothic MT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Open Sans Light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Open Sans Light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Open Sans Light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Open Sans Light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Open Sans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84060084-A471-D740-9FD7-664C04AD65A6}"/>
              </a:ext>
            </a:extLst>
          </p:cNvPr>
          <p:cNvSpPr txBox="1"/>
          <p:nvPr/>
        </p:nvSpPr>
        <p:spPr>
          <a:xfrm>
            <a:off x="-66907" y="162807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xmlns="" id="{97FB7EE9-493F-C44D-AC26-B1D9DB9F4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Step 1: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830E0E1D-1864-CE48-B8F2-B537E6833994}"/>
              </a:ext>
            </a:extLst>
          </p:cNvPr>
          <p:cNvSpPr txBox="1"/>
          <p:nvPr/>
        </p:nvSpPr>
        <p:spPr>
          <a:xfrm>
            <a:off x="287512" y="1669936"/>
            <a:ext cx="3101640" cy="2591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/>
              <a:t>Payers will indicate the country that they are paying from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They will enter the fees they are paying, as per the invoiced amount that is due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3CC6C1FB-3E87-2F41-99EB-F4C7F3AC0F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9152" y="1242051"/>
            <a:ext cx="5527354" cy="3290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2719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6">
            <a:extLst>
              <a:ext uri="{FF2B5EF4-FFF2-40B4-BE49-F238E27FC236}">
                <a16:creationId xmlns:a16="http://schemas.microsoft.com/office/drawing/2014/main" xmlns="" id="{4A9AA490-BA42-3540-8C0F-26123803550C}"/>
              </a:ext>
            </a:extLst>
          </p:cNvPr>
          <p:cNvSpPr txBox="1">
            <a:spLocks/>
          </p:cNvSpPr>
          <p:nvPr/>
        </p:nvSpPr>
        <p:spPr>
          <a:xfrm>
            <a:off x="609600" y="354892"/>
            <a:ext cx="8356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rgbClr val="0086CE"/>
                </a:solidFill>
                <a:latin typeface="+mj-lt"/>
                <a:ea typeface="+mj-ea"/>
                <a:cs typeface="News Gothic MT"/>
              </a:defRPr>
            </a:lvl1pPr>
          </a:lstStyle>
          <a:p>
            <a:r>
              <a:rPr lang="en-US" sz="4000" dirty="0"/>
              <a:t>Step 2: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0EC81270-B763-D44D-A7C8-F34982FB9DD0}"/>
              </a:ext>
            </a:extLst>
          </p:cNvPr>
          <p:cNvSpPr txBox="1"/>
          <p:nvPr/>
        </p:nvSpPr>
        <p:spPr>
          <a:xfrm>
            <a:off x="751114" y="1802308"/>
            <a:ext cx="2931952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/>
              <a:t>Payers then will select their payment option.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sz="1100" dirty="0"/>
              <a:t>*Options vary depending on country from which payment is being made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A8357D49-8A13-F24D-979A-CAEB8ABA82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9628" y="870191"/>
            <a:ext cx="4023258" cy="3918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7982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6">
            <a:extLst>
              <a:ext uri="{FF2B5EF4-FFF2-40B4-BE49-F238E27FC236}">
                <a16:creationId xmlns:a16="http://schemas.microsoft.com/office/drawing/2014/main" xmlns="" id="{E72D9CC0-0B79-D84D-AE04-0D53285822D3}"/>
              </a:ext>
            </a:extLst>
          </p:cNvPr>
          <p:cNvSpPr txBox="1">
            <a:spLocks/>
          </p:cNvSpPr>
          <p:nvPr/>
        </p:nvSpPr>
        <p:spPr>
          <a:xfrm>
            <a:off x="609600" y="354892"/>
            <a:ext cx="8356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rgbClr val="0086CE"/>
                </a:solidFill>
                <a:latin typeface="+mj-lt"/>
                <a:ea typeface="+mj-ea"/>
                <a:cs typeface="News Gothic MT"/>
              </a:defRPr>
            </a:lvl1pPr>
          </a:lstStyle>
          <a:p>
            <a:r>
              <a:rPr lang="en-US" sz="4000" dirty="0"/>
              <a:t>Step 3: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364633E-5341-724C-B0F2-BC0387860D5A}"/>
              </a:ext>
            </a:extLst>
          </p:cNvPr>
          <p:cNvSpPr txBox="1"/>
          <p:nvPr/>
        </p:nvSpPr>
        <p:spPr>
          <a:xfrm>
            <a:off x="538844" y="2248584"/>
            <a:ext cx="34943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Payers enter in basic information about themselves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70ECAFF6-7147-3D41-9D2F-B06BD5B45A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1757" y="951216"/>
            <a:ext cx="4272643" cy="3774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244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6">
            <a:extLst>
              <a:ext uri="{FF2B5EF4-FFF2-40B4-BE49-F238E27FC236}">
                <a16:creationId xmlns:a16="http://schemas.microsoft.com/office/drawing/2014/main" xmlns="" id="{8F2A8053-94E2-A645-964E-4B209D96B425}"/>
              </a:ext>
            </a:extLst>
          </p:cNvPr>
          <p:cNvSpPr txBox="1">
            <a:spLocks/>
          </p:cNvSpPr>
          <p:nvPr/>
        </p:nvSpPr>
        <p:spPr>
          <a:xfrm>
            <a:off x="393700" y="241356"/>
            <a:ext cx="8356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rgbClr val="0086CE"/>
                </a:solidFill>
                <a:latin typeface="+mj-lt"/>
                <a:ea typeface="+mj-ea"/>
                <a:cs typeface="News Gothic MT"/>
              </a:defRPr>
            </a:lvl1pPr>
          </a:lstStyle>
          <a:p>
            <a:r>
              <a:rPr lang="en-US" sz="4000" dirty="0"/>
              <a:t>Step 4: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40111851-A179-D543-BF21-E370CC59B954}"/>
              </a:ext>
            </a:extLst>
          </p:cNvPr>
          <p:cNvSpPr txBox="1"/>
          <p:nvPr/>
        </p:nvSpPr>
        <p:spPr>
          <a:xfrm>
            <a:off x="188752" y="1098606"/>
            <a:ext cx="48520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Payers enter in basic information about the student, as requested by TARC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B1D5656E-1C78-DA41-9564-1192314D2D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3421" y="783516"/>
            <a:ext cx="3816623" cy="411862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926DA417-AA64-2D44-B222-8D7E864CE7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73928" y="1502686"/>
            <a:ext cx="1579493" cy="171404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631A0E9D-5A6C-564A-B0A2-F0E52C9415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5724" y="3244360"/>
            <a:ext cx="3727449" cy="1600199"/>
          </a:xfrm>
          <a:prstGeom prst="rect">
            <a:avLst/>
          </a:prstGeom>
          <a:ln w="12700">
            <a:solidFill>
              <a:schemeClr val="bg2"/>
            </a:solidFill>
          </a:ln>
        </p:spPr>
      </p:pic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xmlns="" id="{AA1A5636-9520-834A-8B5C-4DE6D6A32399}"/>
              </a:ext>
            </a:extLst>
          </p:cNvPr>
          <p:cNvCxnSpPr>
            <a:endCxn id="7" idx="3"/>
          </p:cNvCxnSpPr>
          <p:nvPr/>
        </p:nvCxnSpPr>
        <p:spPr>
          <a:xfrm flipH="1">
            <a:off x="5253421" y="2204357"/>
            <a:ext cx="420758" cy="155351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xmlns="" id="{3413F59D-CC1E-8546-9D76-8D6FD3E6522C}"/>
              </a:ext>
            </a:extLst>
          </p:cNvPr>
          <p:cNvCxnSpPr>
            <a:cxnSpLocks/>
            <a:endCxn id="13" idx="3"/>
          </p:cNvCxnSpPr>
          <p:nvPr/>
        </p:nvCxnSpPr>
        <p:spPr>
          <a:xfrm flipH="1">
            <a:off x="4103173" y="2842830"/>
            <a:ext cx="2845966" cy="1201630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3634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6">
            <a:extLst>
              <a:ext uri="{FF2B5EF4-FFF2-40B4-BE49-F238E27FC236}">
                <a16:creationId xmlns:a16="http://schemas.microsoft.com/office/drawing/2014/main" xmlns="" id="{90A3210D-6A51-8744-801C-50320C8F703B}"/>
              </a:ext>
            </a:extLst>
          </p:cNvPr>
          <p:cNvSpPr txBox="1">
            <a:spLocks/>
          </p:cNvSpPr>
          <p:nvPr/>
        </p:nvSpPr>
        <p:spPr>
          <a:xfrm>
            <a:off x="609600" y="354892"/>
            <a:ext cx="8356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rgbClr val="0086CE"/>
                </a:solidFill>
                <a:latin typeface="+mj-lt"/>
                <a:ea typeface="+mj-ea"/>
                <a:cs typeface="News Gothic MT"/>
              </a:defRPr>
            </a:lvl1pPr>
          </a:lstStyle>
          <a:p>
            <a:r>
              <a:rPr lang="en-US" sz="4000" dirty="0"/>
              <a:t>Step 5: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38D253AF-B8BD-8B4D-90DC-EA32FDE144CD}"/>
              </a:ext>
            </a:extLst>
          </p:cNvPr>
          <p:cNvSpPr txBox="1"/>
          <p:nvPr/>
        </p:nvSpPr>
        <p:spPr>
          <a:xfrm>
            <a:off x="192381" y="2496778"/>
            <a:ext cx="45955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Payers review information they have keyed in, to confirm that it is accurate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2B2947C-E05D-FC41-9909-647FD78457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4028" y="1212142"/>
            <a:ext cx="4286250" cy="3215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0450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6">
            <a:extLst>
              <a:ext uri="{FF2B5EF4-FFF2-40B4-BE49-F238E27FC236}">
                <a16:creationId xmlns:a16="http://schemas.microsoft.com/office/drawing/2014/main" xmlns="" id="{EE1C0BCE-3C6C-F74D-88CE-DEF4E92F552A}"/>
              </a:ext>
            </a:extLst>
          </p:cNvPr>
          <p:cNvSpPr txBox="1">
            <a:spLocks/>
          </p:cNvSpPr>
          <p:nvPr/>
        </p:nvSpPr>
        <p:spPr>
          <a:xfrm>
            <a:off x="609600" y="354892"/>
            <a:ext cx="8356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rgbClr val="0086CE"/>
                </a:solidFill>
                <a:latin typeface="+mj-lt"/>
                <a:ea typeface="+mj-ea"/>
                <a:cs typeface="News Gothic MT"/>
              </a:defRPr>
            </a:lvl1pPr>
          </a:lstStyle>
          <a:p>
            <a:r>
              <a:rPr lang="en-US" sz="4000" dirty="0"/>
              <a:t>Step 6: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1679FC35-DD68-2F4E-8C9F-D5731C652389}"/>
              </a:ext>
            </a:extLst>
          </p:cNvPr>
          <p:cNvSpPr txBox="1"/>
          <p:nvPr/>
        </p:nvSpPr>
        <p:spPr>
          <a:xfrm>
            <a:off x="322975" y="1669200"/>
            <a:ext cx="308969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Payer makes their payment on the website if they are using credit card or other online methods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Payer receives bank instruction, if they chose a bank transfer payment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4767F829-C9D2-AD45-AA98-C29BFCF119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5021" y="1045029"/>
            <a:ext cx="4899379" cy="3551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847021"/>
      </p:ext>
    </p:extLst>
  </p:cSld>
  <p:clrMapOvr>
    <a:masterClrMapping/>
  </p:clrMapOvr>
</p:sld>
</file>

<file path=ppt/theme/theme1.xml><?xml version="1.0" encoding="utf-8"?>
<a:theme xmlns:a="http://schemas.openxmlformats.org/drawingml/2006/main" name="Flywire ppT Template">
  <a:themeElements>
    <a:clrScheme name="Custom 2">
      <a:dk1>
        <a:srgbClr val="3B3B3B"/>
      </a:dk1>
      <a:lt1>
        <a:sysClr val="window" lastClr="FFFFFF"/>
      </a:lt1>
      <a:dk2>
        <a:srgbClr val="0F3658"/>
      </a:dk2>
      <a:lt2>
        <a:srgbClr val="0E6FB3"/>
      </a:lt2>
      <a:accent1>
        <a:srgbClr val="0E6FBD"/>
      </a:accent1>
      <a:accent2>
        <a:srgbClr val="053257"/>
      </a:accent2>
      <a:accent3>
        <a:srgbClr val="0D5F33"/>
      </a:accent3>
      <a:accent4>
        <a:srgbClr val="3DAD71"/>
      </a:accent4>
      <a:accent5>
        <a:srgbClr val="C3CFD4"/>
      </a:accent5>
      <a:accent6>
        <a:srgbClr val="4D6A78"/>
      </a:accent6>
      <a:hlink>
        <a:srgbClr val="0E6FB3"/>
      </a:hlink>
      <a:folHlink>
        <a:srgbClr val="189FFF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Flywire ppT Template.potx</Template>
  <TotalTime>11160</TotalTime>
  <Words>129</Words>
  <Application>Microsoft Office PowerPoint</Application>
  <PresentationFormat>On-screen Show (16:9)</PresentationFormat>
  <Paragraphs>21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Flywire ppT Template</vt:lpstr>
      <vt:lpstr>Step 1: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peerTransfer</dc:creator>
  <cp:lastModifiedBy>Jocelyn</cp:lastModifiedBy>
  <cp:revision>386</cp:revision>
  <dcterms:created xsi:type="dcterms:W3CDTF">2015-07-21T16:26:03Z</dcterms:created>
  <dcterms:modified xsi:type="dcterms:W3CDTF">2019-04-11T07:04:50Z</dcterms:modified>
</cp:coreProperties>
</file>